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2833" r:id="rId5"/>
    <p:sldId id="283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5994"/>
  </p:normalViewPr>
  <p:slideViewPr>
    <p:cSldViewPr snapToGrid="0">
      <p:cViewPr varScale="1">
        <p:scale>
          <a:sx n="117" d="100"/>
          <a:sy n="117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en Goldstein" userId="ffc0997d-8176-467a-b50a-c576b912702f" providerId="ADAL" clId="{8272D56E-0F58-5D4B-830A-BD27AA75FD47}"/>
    <pc:docChg chg="modSld">
      <pc:chgData name="Ellen Goldstein" userId="ffc0997d-8176-467a-b50a-c576b912702f" providerId="ADAL" clId="{8272D56E-0F58-5D4B-830A-BD27AA75FD47}" dt="2024-02-28T19:56:05.513" v="8" actId="20577"/>
      <pc:docMkLst>
        <pc:docMk/>
      </pc:docMkLst>
      <pc:sldChg chg="modSp mod">
        <pc:chgData name="Ellen Goldstein" userId="ffc0997d-8176-467a-b50a-c576b912702f" providerId="ADAL" clId="{8272D56E-0F58-5D4B-830A-BD27AA75FD47}" dt="2024-02-28T19:56:05.513" v="8" actId="20577"/>
        <pc:sldMkLst>
          <pc:docMk/>
          <pc:sldMk cId="2676495716" sldId="2833"/>
        </pc:sldMkLst>
        <pc:spChg chg="mod">
          <ac:chgData name="Ellen Goldstein" userId="ffc0997d-8176-467a-b50a-c576b912702f" providerId="ADAL" clId="{8272D56E-0F58-5D4B-830A-BD27AA75FD47}" dt="2024-02-28T19:56:05.513" v="8" actId="20577"/>
          <ac:spMkLst>
            <pc:docMk/>
            <pc:sldMk cId="2676495716" sldId="2833"/>
            <ac:spMk id="4" creationId="{4A4C9A72-27CD-163B-304E-17FE2F07FA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34E21-FD89-3542-B33B-0CC806E4DCEE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D1613-DF9B-E94A-AF1D-93C5155EE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7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r>
              <a:rPr lang="en-US" sz="1800">
                <a:solidFill>
                  <a:srgbClr val="41343A"/>
                </a:solidFill>
                <a:effectLst/>
                <a:latin typeface="Georgia" panose="02040502050405020303" pitchFamily="18" charset="0"/>
                <a:ea typeface="Myriad Pro"/>
                <a:cs typeface="Calibri" panose="020F0502020204030204" pitchFamily="34" charset="0"/>
              </a:rPr>
              <a:t>Tell participants that they will now engage in an investigation to learn more about plants and animals that live in a pond environment. Introduce the animal and plant body part cards. Invite participants to work with a group to sort the cards into categories based on similar body parts. Encourage participants to explain their thinking as they sort the cards. </a:t>
            </a:r>
          </a:p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endParaRPr lang="en-US" sz="1800">
              <a:solidFill>
                <a:srgbClr val="41343A"/>
              </a:solidFill>
              <a:effectLst/>
              <a:latin typeface="Georgia" panose="02040502050405020303" pitchFamily="18" charset="0"/>
              <a:ea typeface="Myriad Pro"/>
              <a:cs typeface="Calibri" panose="020F0502020204030204" pitchFamily="34" charset="0"/>
            </a:endParaRPr>
          </a:p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r>
              <a:rPr lang="en-US" sz="1800">
                <a:solidFill>
                  <a:srgbClr val="41343A"/>
                </a:solidFill>
                <a:effectLst/>
                <a:latin typeface="Georgia" panose="02040502050405020303" pitchFamily="18" charset="0"/>
                <a:ea typeface="Myriad Pro"/>
                <a:cs typeface="Calibri" panose="020F0502020204030204" pitchFamily="34" charset="0"/>
              </a:rPr>
              <a:t>Afterward, invite groups to share how they sorted the cards into categories. Highlight similarities and differences among participant responses.</a:t>
            </a:r>
          </a:p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endParaRPr lang="en-US" sz="1800">
              <a:solidFill>
                <a:srgbClr val="41343A"/>
              </a:solidFill>
              <a:effectLst/>
              <a:latin typeface="Georgia" panose="02040502050405020303" pitchFamily="18" charset="0"/>
              <a:ea typeface="Myriad Pro"/>
              <a:cs typeface="Calibri" panose="020F0502020204030204" pitchFamily="34" charset="0"/>
            </a:endParaRPr>
          </a:p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r>
              <a:rPr lang="en-US" sz="1800" b="1">
                <a:solidFill>
                  <a:srgbClr val="41343A"/>
                </a:solidFill>
                <a:effectLst/>
                <a:latin typeface="Georgia" panose="02040502050405020303" pitchFamily="18" charset="0"/>
                <a:ea typeface="Myriad Pro"/>
                <a:cs typeface="Calibri" panose="020F0502020204030204" pitchFamily="34" charset="0"/>
              </a:rPr>
              <a:t>Facilitation Note: </a:t>
            </a:r>
            <a:r>
              <a:rPr lang="en-US" sz="18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Use your discretion to decide how many minutes to give participants for this activity.</a:t>
            </a:r>
            <a:r>
              <a:rPr lang="en-US" sz="1400">
                <a:effectLst/>
              </a:rPr>
              <a:t> </a:t>
            </a:r>
            <a:endParaRPr lang="en-US" sz="1800" b="1">
              <a:solidFill>
                <a:srgbClr val="41343A"/>
              </a:solidFill>
              <a:effectLst/>
              <a:latin typeface="Georgia" panose="02040502050405020303" pitchFamily="18" charset="0"/>
              <a:ea typeface="Myriad Pro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6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r>
              <a:rPr lang="en-US" sz="1800">
                <a:solidFill>
                  <a:srgbClr val="41343A"/>
                </a:solidFill>
                <a:effectLst/>
                <a:latin typeface="Georgia" panose="02040502050405020303" pitchFamily="18" charset="0"/>
                <a:ea typeface="Myriad Pro"/>
                <a:cs typeface="Calibri" panose="020F0502020204030204" pitchFamily="34" charset="0"/>
              </a:rPr>
              <a:t>Tell participants that they will now engage in an investigation to learn more about plants and animals that live in a pond environment. Introduce the animal and plant body part cards. Invite participants to work with a group to sort the cards into categories based on similar body parts. Encourage participants to explain their thinking as they sort the cards. </a:t>
            </a:r>
          </a:p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endParaRPr lang="en-US" sz="1800">
              <a:solidFill>
                <a:srgbClr val="41343A"/>
              </a:solidFill>
              <a:effectLst/>
              <a:latin typeface="Georgia" panose="02040502050405020303" pitchFamily="18" charset="0"/>
              <a:ea typeface="Myriad Pro"/>
              <a:cs typeface="Calibri" panose="020F0502020204030204" pitchFamily="34" charset="0"/>
            </a:endParaRPr>
          </a:p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r>
              <a:rPr lang="en-US" sz="1800">
                <a:solidFill>
                  <a:srgbClr val="41343A"/>
                </a:solidFill>
                <a:effectLst/>
                <a:latin typeface="Georgia" panose="02040502050405020303" pitchFamily="18" charset="0"/>
                <a:ea typeface="Myriad Pro"/>
                <a:cs typeface="Calibri" panose="020F0502020204030204" pitchFamily="34" charset="0"/>
              </a:rPr>
              <a:t>Afterward, invite groups to share how they sorted the cards into categories. Highlight similarities and differences among participant responses.</a:t>
            </a:r>
          </a:p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endParaRPr lang="en-US" sz="1800">
              <a:solidFill>
                <a:srgbClr val="41343A"/>
              </a:solidFill>
              <a:effectLst/>
              <a:latin typeface="Georgia" panose="02040502050405020303" pitchFamily="18" charset="0"/>
              <a:ea typeface="Myriad Pro"/>
              <a:cs typeface="Calibri" panose="020F0502020204030204" pitchFamily="34" charset="0"/>
            </a:endParaRPr>
          </a:p>
          <a:p>
            <a:pPr marL="0" marR="1828800">
              <a:spcBef>
                <a:spcPts val="600"/>
              </a:spcBef>
              <a:spcAft>
                <a:spcPts val="600"/>
              </a:spcAft>
              <a:tabLst>
                <a:tab pos="723900" algn="l"/>
                <a:tab pos="457200" algn="l"/>
              </a:tabLst>
            </a:pPr>
            <a:r>
              <a:rPr lang="en-US" sz="1800" b="1">
                <a:solidFill>
                  <a:srgbClr val="41343A"/>
                </a:solidFill>
                <a:effectLst/>
                <a:latin typeface="Georgia" panose="02040502050405020303" pitchFamily="18" charset="0"/>
                <a:ea typeface="Myriad Pro"/>
                <a:cs typeface="Calibri" panose="020F0502020204030204" pitchFamily="34" charset="0"/>
              </a:rPr>
              <a:t>Facilitation Note: </a:t>
            </a:r>
            <a:r>
              <a:rPr lang="en-US" sz="18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Use your discretion to decide how many minutes to give participants for this activity.</a:t>
            </a:r>
            <a:r>
              <a:rPr lang="en-US" sz="1400">
                <a:effectLst/>
              </a:rPr>
              <a:t> </a:t>
            </a:r>
            <a:endParaRPr lang="en-US" sz="1800" b="1">
              <a:solidFill>
                <a:srgbClr val="41343A"/>
              </a:solidFill>
              <a:effectLst/>
              <a:latin typeface="Georgia" panose="02040502050405020303" pitchFamily="18" charset="0"/>
              <a:ea typeface="Myriad Pro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1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0AD2-6DF9-3148-5A5B-2AAB72A1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B859E-3D05-4FB2-8A98-38AA54BB4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C00F1-A345-2107-2655-ACDA1EDD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BFC9D-58BF-A721-824B-E724DD54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E4DD9-D135-8FFA-7A96-CC79BBCF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7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E215-5CB6-7288-8169-625017CAD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6CB95-4FC5-9AA2-8A65-01FD6F230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03E88-741B-588B-94C4-02C61ED6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D1D9B-B1E4-20C0-4222-0A57989A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C1266-2730-D505-2A10-FE3CC25B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4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ADB87D-61BC-4F0C-BFCB-C078F15DD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5F182-14DF-9587-85A8-A13459A34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0365C-DF99-EFB1-4300-406E98A4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5D40C-967F-B4A3-E0E1-5035D210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A61A-6E0E-6E44-A02D-174C579C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87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CE2091C0-D3E0-2E13-E783-E4AD14F85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535" y="156383"/>
            <a:ext cx="4963542" cy="459597"/>
          </a:xfrm>
          <a:prstGeom prst="rect">
            <a:avLst/>
          </a:prstGeom>
        </p:spPr>
        <p:txBody>
          <a:bodyPr anchor="ctr"/>
          <a:lstStyle>
            <a:lvl1pPr>
              <a:defRPr lang="en-US" sz="2000" b="0" i="0" kern="1200" baseline="0" dirty="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B5F795-E887-AA16-2E58-636DA58419F3}"/>
              </a:ext>
            </a:extLst>
          </p:cNvPr>
          <p:cNvSpPr/>
          <p:nvPr userDrawn="1"/>
        </p:nvSpPr>
        <p:spPr>
          <a:xfrm>
            <a:off x="622744" y="632179"/>
            <a:ext cx="11620737" cy="6225823"/>
          </a:xfrm>
          <a:prstGeom prst="rect">
            <a:avLst/>
          </a:prstGeom>
          <a:solidFill>
            <a:srgbClr val="EAEEE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9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5B23F1-A913-649C-7A83-3C76D82F1E37}"/>
              </a:ext>
            </a:extLst>
          </p:cNvPr>
          <p:cNvSpPr/>
          <p:nvPr userDrawn="1"/>
        </p:nvSpPr>
        <p:spPr>
          <a:xfrm>
            <a:off x="0" y="0"/>
            <a:ext cx="741880" cy="741880"/>
          </a:xfrm>
          <a:prstGeom prst="rect">
            <a:avLst/>
          </a:prstGeom>
          <a:solidFill>
            <a:srgbClr val="835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6C129-012F-0026-2A22-17502B4AC08E}"/>
              </a:ext>
            </a:extLst>
          </p:cNvPr>
          <p:cNvSpPr txBox="1"/>
          <p:nvPr userDrawn="1"/>
        </p:nvSpPr>
        <p:spPr>
          <a:xfrm>
            <a:off x="8291802" y="6560931"/>
            <a:ext cx="3684495" cy="153888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r"/>
            <a:r>
              <a:rPr lang="en-US" sz="700">
                <a:solidFill>
                  <a:schemeClr val="bg2">
                    <a:lumMod val="75000"/>
                  </a:schemeClr>
                </a:solidFill>
                <a:latin typeface="Franklin Gothic Medium" panose="020B0603020102020204" pitchFamily="34" charset="0"/>
              </a:rPr>
              <a:t>© Great Minds PBC</a:t>
            </a:r>
          </a:p>
        </p:txBody>
      </p:sp>
    </p:spTree>
    <p:extLst>
      <p:ext uri="{BB962C8B-B14F-4D97-AF65-F5344CB8AC3E}">
        <p14:creationId xmlns:p14="http://schemas.microsoft.com/office/powerpoint/2010/main" val="26361788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FC5B-435A-E027-CD38-2C373642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0ABCD-402A-11E9-7FAE-FEDC9340D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240B2-9C5A-C9B9-533D-A5EB48F8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BB5B6-2573-5E3C-5187-55D197AF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BD48F-EC7E-AE2E-6932-1EDF4EEC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7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E310-08C9-A0DF-3B8A-898FD2F2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B25AE-B736-E0A4-5136-A05718F7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10D9A-9281-317E-DE03-471E07A5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5B44B-482D-6CCC-3542-4F9BEAF8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7C724-7028-3018-61FF-DD82430B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263C-F162-EC34-EF3A-6B12254F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3DF15-C0EA-43EE-EC28-24F09DD80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4C83F-B807-101E-808B-4AE3FC555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7E1D6-664F-59B3-8FB9-CA19B4DF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F2001-3E90-4D97-CC14-23717543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5FA5D-8E47-C40B-EC63-AEA8AEC8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1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A068-F123-389B-8411-7C366022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F2B48-724A-0C54-B0A7-D6BD828C7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97FFA-667B-418C-BF70-BBBF4F4F0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5DBEE-BD97-EBEE-DE3D-FE07ACB9E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3B678-B25D-8F47-FC05-07B6B6A72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556E5-894D-D674-BF7C-1F391FF4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621F4-B06F-34CA-8CEA-ED9D04DF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88F75-6EAA-9BA2-6BD0-A582440D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CF77-2478-6382-1B83-2F440737D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C2AA9-C715-8E64-CBF1-131FB4117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EA37A-69EC-EA96-6C23-7AE37B8F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AB6B8-18C7-A877-0DE7-C8E18AF7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4394E-BDA6-FD04-9349-1E712121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39856-726D-28D4-16A9-D5B34D4D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4CCD7-329B-C111-66C5-A09D16160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7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4790-CB57-2A9F-7B68-CBB929ED4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4770B-719F-E0EE-0B0A-98943678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557A5-C28C-8F1A-9BBA-1BE44A055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05E07-3545-93BA-16C9-4A3072AC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50109-F98B-E638-BA72-4BCC5CBD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2698-4C77-7391-0A63-7E2232B6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E0ED-114C-2095-0E69-FE8777DB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E96856-C412-DAE0-1342-7DB93514F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9C5D7-279D-7D92-A62F-5B783A0A9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76976-EFB0-BAED-897B-72632426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AE8DB-A5A0-4EB9-BFAF-5FA55FEF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55889-F1ED-8EAE-EA64-AAAF0DFC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7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48D51-C803-0627-4E52-6BF9846E6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F3295-0EC7-0D03-8768-92F294323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1744A-CA10-9F93-2F57-86EE3A784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36EE96-E7EA-E843-B6C1-004E7151F49D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AE2C3-E988-4ED0-A574-CDBA5816E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B966-DAB5-D9F6-AF70-777166F1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0ED0AE-A6A1-BD43-A191-8A65A53B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4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8E15-6745-8942-8FEB-AB22DF17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535" y="156383"/>
            <a:ext cx="11061760" cy="459597"/>
          </a:xfrm>
        </p:spPr>
        <p:txBody>
          <a:bodyPr/>
          <a:lstStyle/>
          <a:p>
            <a:r>
              <a:rPr lang="en-US" dirty="0"/>
              <a:t>Directions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C9A72-27CD-163B-304E-17FE2F07FA5C}"/>
              </a:ext>
            </a:extLst>
          </p:cNvPr>
          <p:cNvSpPr txBox="1"/>
          <p:nvPr/>
        </p:nvSpPr>
        <p:spPr>
          <a:xfrm>
            <a:off x="687805" y="1069293"/>
            <a:ext cx="1081638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Clr>
                <a:srgbClr val="835AA2"/>
              </a:buClr>
              <a:buFont typeface="Wingdings" pitchFamily="2" charset="2"/>
              <a:buChar char="§"/>
            </a:pPr>
            <a:r>
              <a:rPr lang="en-US" sz="3000" dirty="0">
                <a:latin typeface="Franklin Gothic Book" panose="020B0503020102020204" pitchFamily="34" charset="0"/>
              </a:rPr>
              <a:t>Work with your group to sort the cards into categories that are based on similar body parts. </a:t>
            </a:r>
          </a:p>
          <a:p>
            <a:pPr marL="457200" lvl="0" indent="-457200">
              <a:buClr>
                <a:srgbClr val="835AA2"/>
              </a:buClr>
              <a:buFont typeface="Wingdings" pitchFamily="2" charset="2"/>
              <a:buChar char="§"/>
            </a:pPr>
            <a:endParaRPr lang="en-US" sz="3000" dirty="0">
              <a:latin typeface="Franklin Gothic Book" panose="020B0503020102020204" pitchFamily="34" charset="0"/>
            </a:endParaRPr>
          </a:p>
          <a:p>
            <a:pPr marL="457200" lvl="0" indent="-457200">
              <a:buClr>
                <a:srgbClr val="835AA2"/>
              </a:buClr>
              <a:buFont typeface="Wingdings" pitchFamily="2" charset="2"/>
              <a:buChar char="§"/>
            </a:pPr>
            <a:r>
              <a:rPr lang="en-US" sz="3000" dirty="0">
                <a:latin typeface="Franklin Gothic Book" panose="020B0503020102020204" pitchFamily="34" charset="0"/>
              </a:rPr>
              <a:t>Explain your thinking as you sort the cards. </a:t>
            </a:r>
          </a:p>
          <a:p>
            <a:pPr marL="457200" lvl="0" indent="-457200">
              <a:buClr>
                <a:srgbClr val="835AA2"/>
              </a:buClr>
              <a:buFont typeface="Wingdings" pitchFamily="2" charset="2"/>
              <a:buChar char="§"/>
            </a:pPr>
            <a:endParaRPr lang="en-US" sz="3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8E15-6745-8942-8FEB-AB22DF17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535" y="156383"/>
            <a:ext cx="11061760" cy="459597"/>
          </a:xfrm>
        </p:spPr>
        <p:txBody>
          <a:bodyPr/>
          <a:lstStyle/>
          <a:p>
            <a:r>
              <a:rPr lang="en-US" dirty="0"/>
              <a:t>Card Sort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6D93B66-ACFA-20CA-A02E-BE2BF6D7C0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3" b="1173"/>
          <a:stretch/>
        </p:blipFill>
        <p:spPr>
          <a:xfrm>
            <a:off x="3506664" y="2499701"/>
            <a:ext cx="1363149" cy="9359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78AFD0A-B8E4-B895-2B1D-DF3F93EAE6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37" b="5237"/>
          <a:stretch/>
        </p:blipFill>
        <p:spPr>
          <a:xfrm>
            <a:off x="6937845" y="1361790"/>
            <a:ext cx="1313191" cy="90011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094CD7E-7E27-7597-76DA-334397BBC6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73" b="1173"/>
          <a:stretch/>
        </p:blipFill>
        <p:spPr>
          <a:xfrm>
            <a:off x="4343104" y="3651426"/>
            <a:ext cx="1363149" cy="93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AC3B6CF-A4F4-249E-55E2-77B0A4BB3C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064" b="11064"/>
          <a:stretch/>
        </p:blipFill>
        <p:spPr>
          <a:xfrm>
            <a:off x="1344389" y="1361790"/>
            <a:ext cx="1313191" cy="9001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104DCAE-794F-7F33-4681-E45CC17F37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108" r="10108"/>
          <a:stretch/>
        </p:blipFill>
        <p:spPr>
          <a:xfrm>
            <a:off x="4964189" y="2517638"/>
            <a:ext cx="1313191" cy="9001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0FE14D9-F393-0906-A36F-B85483BEF6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208" r="8208"/>
          <a:stretch/>
        </p:blipFill>
        <p:spPr>
          <a:xfrm>
            <a:off x="4790890" y="4750686"/>
            <a:ext cx="1313191" cy="9001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114176A-E7AD-00F9-4472-912416574AF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49" r="1749"/>
          <a:stretch/>
        </p:blipFill>
        <p:spPr>
          <a:xfrm>
            <a:off x="1364401" y="3669362"/>
            <a:ext cx="1313191" cy="90011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647DE77-BC53-EAA7-0BD9-1470141574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1961" t="-211" r="-23424" b="558"/>
          <a:stretch/>
        </p:blipFill>
        <p:spPr>
          <a:xfrm>
            <a:off x="2735415" y="1361790"/>
            <a:ext cx="1313191" cy="90011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66BCDAC-98F9-B576-DBED-D669B88FA6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7259" r="27259"/>
          <a:stretch/>
        </p:blipFill>
        <p:spPr>
          <a:xfrm>
            <a:off x="6304488" y="4750686"/>
            <a:ext cx="1288579" cy="90011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FF4090E-53F5-7E56-6856-542FC4D71D9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6635" b="6635"/>
          <a:stretch/>
        </p:blipFill>
        <p:spPr>
          <a:xfrm>
            <a:off x="2883970" y="3669362"/>
            <a:ext cx="1313191" cy="90011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3CBF85B-0139-667C-5ACC-4A2FE1180DF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8466" r="18466"/>
          <a:stretch/>
        </p:blipFill>
        <p:spPr>
          <a:xfrm>
            <a:off x="5853256" y="3669362"/>
            <a:ext cx="1313191" cy="90011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8D5BD45-4C0F-8574-7B26-745811E8936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1506" r="21506"/>
          <a:stretch/>
        </p:blipFill>
        <p:spPr>
          <a:xfrm>
            <a:off x="1730640" y="4750686"/>
            <a:ext cx="1313191" cy="90011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C2CD7BC-8FA2-BA8A-A4E2-13C737EA853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84223" t="214" r="-84653" b="-214"/>
          <a:stretch/>
        </p:blipFill>
        <p:spPr>
          <a:xfrm>
            <a:off x="927653" y="2499702"/>
            <a:ext cx="1363149" cy="935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61AFC83-F1AF-4EC3-ED65-AA645B8EE8C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1173" b="1173"/>
          <a:stretch/>
        </p:blipFill>
        <p:spPr>
          <a:xfrm>
            <a:off x="5414426" y="1343854"/>
            <a:ext cx="1363149" cy="93598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4935DB7-19C4-B25C-AD03-DAA5547ADFF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4072" b="24072"/>
          <a:stretch/>
        </p:blipFill>
        <p:spPr>
          <a:xfrm>
            <a:off x="6423108" y="2499702"/>
            <a:ext cx="1363149" cy="93598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BBBC14A-272F-A639-52A9-C56DB55C99C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68455" r="-168455"/>
          <a:stretch/>
        </p:blipFill>
        <p:spPr>
          <a:xfrm>
            <a:off x="7403647" y="2499702"/>
            <a:ext cx="1363149" cy="9359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656A2DB-B03C-26A7-A3B9-3539F346EB1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-133997" t="-31" r="-134056" b="31"/>
          <a:stretch/>
        </p:blipFill>
        <p:spPr>
          <a:xfrm>
            <a:off x="6841446" y="3673486"/>
            <a:ext cx="1363149" cy="90011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97F1001-96F4-E7CB-B22A-F343685488E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7473" b="7473"/>
          <a:stretch/>
        </p:blipFill>
        <p:spPr>
          <a:xfrm>
            <a:off x="3891007" y="1343853"/>
            <a:ext cx="1363149" cy="93598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4B34EDF-CF29-2AA1-14E8-2FEE4DB095D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350" r="3350"/>
          <a:stretch/>
        </p:blipFill>
        <p:spPr>
          <a:xfrm>
            <a:off x="3235786" y="4732749"/>
            <a:ext cx="1363149" cy="93598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A4D7C7C-C38D-A55E-31BC-53A51A87A6F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23831" r="23831"/>
          <a:stretch/>
        </p:blipFill>
        <p:spPr>
          <a:xfrm>
            <a:off x="2000128" y="2499701"/>
            <a:ext cx="1363149" cy="9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0A96300A09F04F8B1713AB5DA0693F" ma:contentTypeVersion="15" ma:contentTypeDescription="Create a new document." ma:contentTypeScope="" ma:versionID="507176c11b5e685ea62e667138cdc33f">
  <xsd:schema xmlns:xsd="http://www.w3.org/2001/XMLSchema" xmlns:xs="http://www.w3.org/2001/XMLSchema" xmlns:p="http://schemas.microsoft.com/office/2006/metadata/properties" xmlns:ns2="3ca00e78-34c4-4adc-bc3a-3f82f4ec98ad" xmlns:ns3="5454de79-deb2-452d-9c5c-6bf68d99f938" targetNamespace="http://schemas.microsoft.com/office/2006/metadata/properties" ma:root="true" ma:fieldsID="37404dde72ebcfad5e88c7ec8bfee20e" ns2:_="" ns3:_="">
    <xsd:import namespace="3ca00e78-34c4-4adc-bc3a-3f82f4ec98ad"/>
    <xsd:import namespace="5454de79-deb2-452d-9c5c-6bf68d99f9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Not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00e78-34c4-4adc-bc3a-3f82f4ec98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16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e60b0ef-67dc-4259-b262-c7e5de4497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4de79-deb2-452d-9c5c-6bf68d99f93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c84b82a-38eb-464c-a49e-7a4147553c0c}" ma:internalName="TaxCatchAll" ma:showField="CatchAllData" ma:web="5454de79-deb2-452d-9c5c-6bf68d99f9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54de79-deb2-452d-9c5c-6bf68d99f938" xsi:nil="true"/>
    <lcf76f155ced4ddcb4097134ff3c332f xmlns="3ca00e78-34c4-4adc-bc3a-3f82f4ec98ad">
      <Terms xmlns="http://schemas.microsoft.com/office/infopath/2007/PartnerControls"/>
    </lcf76f155ced4ddcb4097134ff3c332f>
    <Notes xmlns="3ca00e78-34c4-4adc-bc3a-3f82f4ec98ad" xsi:nil="true"/>
    <SharedWithUsers xmlns="5454de79-deb2-452d-9c5c-6bf68d99f938">
      <UserInfo>
        <DisplayName/>
        <AccountId xsi:nil="true"/>
        <AccountType/>
      </UserInfo>
    </SharedWithUsers>
    <MediaLengthInSeconds xmlns="3ca00e78-34c4-4adc-bc3a-3f82f4ec98ad" xsi:nil="true"/>
  </documentManagement>
</p:properties>
</file>

<file path=customXml/itemProps1.xml><?xml version="1.0" encoding="utf-8"?>
<ds:datastoreItem xmlns:ds="http://schemas.openxmlformats.org/officeDocument/2006/customXml" ds:itemID="{184F1BB6-9C07-4DAC-B5DE-8D4234D181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E7981E-25FA-4A38-91A6-02B4A53E6C08}"/>
</file>

<file path=customXml/itemProps3.xml><?xml version="1.0" encoding="utf-8"?>
<ds:datastoreItem xmlns:ds="http://schemas.openxmlformats.org/officeDocument/2006/customXml" ds:itemID="{55448F99-70F6-4A41-BD5D-24D53B7EADE8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39ea5c9b-762e-4c6c-b6a4-a8e2cc66103b"/>
    <ds:schemaRef ds:uri="097f6c9e-3e24-46d4-8f00-ce94e1edf7c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238</Words>
  <Application>Microsoft Macintosh PowerPoint</Application>
  <PresentationFormat>Widescreen</PresentationFormat>
  <Paragraphs>15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Franklin Gothic Book</vt:lpstr>
      <vt:lpstr>Franklin Gothic Medium</vt:lpstr>
      <vt:lpstr>Georgia</vt:lpstr>
      <vt:lpstr>Wingdings</vt:lpstr>
      <vt:lpstr>Office Theme</vt:lpstr>
      <vt:lpstr>Directions</vt:lpstr>
      <vt:lpstr>Card Sort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Directions</dc:title>
  <dc:creator>Molly Fife</dc:creator>
  <cp:lastModifiedBy>Ellen Goldstein</cp:lastModifiedBy>
  <cp:revision>1</cp:revision>
  <dcterms:created xsi:type="dcterms:W3CDTF">2024-02-20T19:49:36Z</dcterms:created>
  <dcterms:modified xsi:type="dcterms:W3CDTF">2024-02-28T19:56:14Z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0x010100980A96300A09F04F8B1713AB5DA0693F</vt:lpwstr>
  </property>
  <property fmtid="{D5CDD505-2E9C-101B-9397-08002B2CF9AE}" pid="3" name="MediaServiceImageTags">
    <vt:lpwstr/>
  </property>
  <property fmtid="{D5CDD505-2E9C-101B-9397-08002B2CF9AE}" pid="4" name="Order">
    <vt:r8>16956300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