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6"/>
  </p:notesMasterIdLst>
  <p:sldIdLst>
    <p:sldId id="2150" r:id="rId4"/>
    <p:sldId id="2151"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5994"/>
  </p:normalViewPr>
  <p:slideViewPr>
    <p:cSldViewPr snapToGrid="0">
      <p:cViewPr varScale="1">
        <p:scale>
          <a:sx n="117" d="100"/>
          <a:sy n="117" d="100"/>
        </p:scale>
        <p:origin x="4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presProps" Target="presProps.xml"/><Relationship Id="rId12" Type="http://schemas.openxmlformats.org/officeDocument/2006/relationships/customXml" Target="../customXml/item3.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2.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Goldstein" userId="ffc0997d-8176-467a-b50a-c576b912702f" providerId="ADAL" clId="{E3997F20-871E-8B44-B9CE-5540CAD21B3C}"/>
    <pc:docChg chg="undo custSel modSld">
      <pc:chgData name="Ellen Goldstein" userId="ffc0997d-8176-467a-b50a-c576b912702f" providerId="ADAL" clId="{E3997F20-871E-8B44-B9CE-5540CAD21B3C}" dt="2024-02-28T20:00:02.769" v="124" actId="20577"/>
      <pc:docMkLst>
        <pc:docMk/>
      </pc:docMkLst>
      <pc:sldChg chg="modSp mod">
        <pc:chgData name="Ellen Goldstein" userId="ffc0997d-8176-467a-b50a-c576b912702f" providerId="ADAL" clId="{E3997F20-871E-8B44-B9CE-5540CAD21B3C}" dt="2024-02-28T20:00:02.769" v="124" actId="20577"/>
        <pc:sldMkLst>
          <pc:docMk/>
          <pc:sldMk cId="3886816629" sldId="2150"/>
        </pc:sldMkLst>
        <pc:spChg chg="mod">
          <ac:chgData name="Ellen Goldstein" userId="ffc0997d-8176-467a-b50a-c576b912702f" providerId="ADAL" clId="{E3997F20-871E-8B44-B9CE-5540CAD21B3C}" dt="2024-02-28T20:00:02.769" v="124" actId="20577"/>
          <ac:spMkLst>
            <pc:docMk/>
            <pc:sldMk cId="3886816629" sldId="2150"/>
            <ac:spMk id="12" creationId="{B0626120-60C5-328F-AE7E-6CD8F63ADB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74529-396C-3141-8A1B-ADA8EE5746A5}" type="datetimeFigureOut">
              <a:rPr lang="en-US" smtClean="0"/>
              <a:t>2/28/24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13FD4-9EBF-F14F-BA59-6AA23D074A8E}" type="slidenum">
              <a:rPr lang="en-US" smtClean="0"/>
              <a:t>‹#›</a:t>
            </a:fld>
            <a:endParaRPr lang="en-US"/>
          </a:p>
        </p:txBody>
      </p:sp>
    </p:spTree>
    <p:extLst>
      <p:ext uri="{BB962C8B-B14F-4D97-AF65-F5344CB8AC3E}">
        <p14:creationId xmlns:p14="http://schemas.microsoft.com/office/powerpoint/2010/main" val="2021472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Tell students they will work with their group to observe photographs to learn more about where butterflies live.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(VIRTUAL DIRECTIONS ABOUT SMALL GROUPS AND BREAKOUT ROOMS)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Distribute a set of organism cards </a:t>
            </a:r>
            <a:r>
              <a:rPr lang="en-US" b="0" i="0" dirty="0">
                <a:solidFill>
                  <a:srgbClr val="222222"/>
                </a:solidFill>
                <a:effectLst/>
                <a:latin typeface="Source Sans Pro" panose="020B0503030403020204" pitchFamily="34" charset="0"/>
              </a:rPr>
              <a:t>to each group. Ask students to sort the cards into categories of their choice. Tell students that the cards in each category should be related and that they must be able to justify why they grouped the cards the way they did.  After providing students a few minutes to sort the cards, ask for volunteers from each group to share the categories they came up with.</a:t>
            </a: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222222"/>
                </a:solidFill>
                <a:effectLst/>
                <a:latin typeface="Source Sans Pro" panose="020B0503030403020204" pitchFamily="34" charset="0"/>
              </a:rPr>
              <a:t>Ask students in each group to put all their cards back into one pile. Challenge students to think of a single category that includes all the cards.</a:t>
            </a:r>
          </a:p>
          <a:p>
            <a:pPr marL="342900" marR="0" lvl="0" indent="-342900" defTabSz="457200" eaLnBrk="1" fontAlgn="auto" latinLnBrk="0" hangingPunct="1">
              <a:lnSpc>
                <a:spcPct val="117999"/>
              </a:lnSpc>
              <a:spcBef>
                <a:spcPts val="0"/>
              </a:spcBef>
              <a:spcAft>
                <a:spcPts val="0"/>
              </a:spcAft>
              <a:buClrTx/>
              <a:buSzTx/>
              <a:buFont typeface="Wingdings" pitchFamily="2" charset="2"/>
              <a:buChar char="§"/>
              <a:tabLst/>
              <a:defRPr/>
            </a:pPr>
            <a:r>
              <a:rPr lang="en-US" b="0" i="0" dirty="0">
                <a:solidFill>
                  <a:srgbClr val="222222"/>
                </a:solidFill>
                <a:effectLst/>
                <a:latin typeface="Source Sans Pro" panose="020B0503030403020204" pitchFamily="34" charset="0"/>
              </a:rPr>
              <a:t>What would you title this category? </a:t>
            </a: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342900" marR="0" lvl="0" indent="-342900" defTabSz="457200" eaLnBrk="1" fontAlgn="auto" latinLnBrk="0" hangingPunct="1">
              <a:lnSpc>
                <a:spcPct val="117999"/>
              </a:lnSpc>
              <a:spcBef>
                <a:spcPts val="0"/>
              </a:spcBef>
              <a:spcAft>
                <a:spcPts val="0"/>
              </a:spcAft>
              <a:buClrTx/>
              <a:buSzTx/>
              <a:buFont typeface="Wingdings" pitchFamily="2" charset="2"/>
              <a:buChar char="§"/>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b="1" i="0" u="sng" dirty="0">
                <a:solidFill>
                  <a:srgbClr val="222222"/>
                </a:solidFill>
                <a:effectLst/>
                <a:latin typeface="Source Sans Pro" panose="020B0503030403020204" pitchFamily="34" charset="0"/>
              </a:rPr>
              <a:t>VIRTUAL SESSION:</a:t>
            </a:r>
            <a:endParaRPr lang="en-US" dirty="0"/>
          </a:p>
          <a:p>
            <a:pPr defTabSz="934974">
              <a:defRPr/>
            </a:pPr>
            <a:r>
              <a:rPr lang="en-US" dirty="0"/>
              <a:t>Direct participants to the Level 3 Module 2 Lesson 1 Card Sort PowerPoint file on the landing page. Instruct participants to work in groups to </a:t>
            </a:r>
            <a:r>
              <a:rPr lang="en-US" b="0" i="0" dirty="0">
                <a:solidFill>
                  <a:srgbClr val="222222"/>
                </a:solidFill>
                <a:effectLst/>
                <a:latin typeface="Source Sans Pro" panose="020B0503030403020204" pitchFamily="34" charset="0"/>
              </a:rPr>
              <a:t>sort the cards into categories of their choice. Inform groups that they should be able to explain and justify their choices.</a:t>
            </a:r>
            <a:endParaRPr lang="en-US" b="0" dirty="0">
              <a:solidFill>
                <a:srgbClr val="222222"/>
              </a:solidFill>
              <a:latin typeface="Source Sans Pro" panose="020B0503030403020204" pitchFamily="34" charset="0"/>
            </a:endParaRPr>
          </a:p>
          <a:p>
            <a:pPr marL="175308" indent="-175308" defTabSz="934974">
              <a:buFont typeface="Wingdings" pitchFamily="2" charset="2"/>
              <a:buChar char="§"/>
              <a:defRPr/>
            </a:pPr>
            <a:r>
              <a:rPr lang="en-US" b="0" dirty="0"/>
              <a:t>Send the landing page link through the chat: https://</a:t>
            </a:r>
            <a:r>
              <a:rPr lang="en-US" b="0" dirty="0" err="1"/>
              <a:t>science.greatminds.org</a:t>
            </a:r>
            <a:r>
              <a:rPr lang="en-US" b="0" dirty="0"/>
              <a:t>/pd/virtual-k-5-launch</a:t>
            </a:r>
          </a:p>
          <a:p>
            <a:pPr marL="175308" indent="-175308">
              <a:buFont typeface="Wingdings" pitchFamily="2" charset="2"/>
              <a:buChar char="§"/>
            </a:pPr>
            <a:r>
              <a:rPr lang="en-US" b="0" dirty="0"/>
              <a:t>Send directions through the chat.</a:t>
            </a:r>
          </a:p>
          <a:p>
            <a:pPr marL="175308" indent="-175308">
              <a:buFont typeface="Wingdings" pitchFamily="2" charset="2"/>
              <a:buChar char="§"/>
            </a:pPr>
            <a:r>
              <a:rPr lang="en-US" b="0" dirty="0"/>
              <a:t>Create breakout rooms of 3–5 participants.</a:t>
            </a:r>
          </a:p>
          <a:p>
            <a:pPr marL="175308" indent="-175308">
              <a:buFont typeface="Wingdings" pitchFamily="2" charset="2"/>
              <a:buChar char="§"/>
            </a:pPr>
            <a:r>
              <a:rPr lang="en-US" b="0" dirty="0"/>
              <a:t>Send participants to breakout rooms for 4 minutes. </a:t>
            </a:r>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a:defRPr/>
            </a:pPr>
            <a:r>
              <a:rPr lang="en-US" b="0" i="0" dirty="0">
                <a:solidFill>
                  <a:srgbClr val="222222"/>
                </a:solidFill>
                <a:effectLst/>
                <a:latin typeface="Source Sans Pro"/>
                <a:ea typeface="Source Sans Pro"/>
              </a:rPr>
              <a:t>After participants return from their breakout rooms, ha</a:t>
            </a:r>
            <a:r>
              <a:rPr lang="en-US" dirty="0"/>
              <a:t>ve each group’s reporter share the categories their group created and how they grouped the cards. Ask participants the following question: </a:t>
            </a:r>
            <a:r>
              <a:rPr lang="en-US" b="0" dirty="0"/>
              <a:t>If you had to group the cards into a single category, what would it be? Why?</a:t>
            </a:r>
            <a:endParaRPr lang="en-US" b="0" dirty="0">
              <a:cs typeface="Calibri"/>
            </a:endParaRPr>
          </a:p>
          <a:p>
            <a:pPr>
              <a:defRPr/>
            </a:pPr>
            <a:endParaRPr lang="en-US" dirty="0">
              <a:solidFill>
                <a:srgbClr val="000000"/>
              </a:solidFill>
              <a:latin typeface="Calibri"/>
              <a:ea typeface="Source Sans Pro"/>
              <a:cs typeface="Calibri"/>
            </a:endParaRPr>
          </a:p>
          <a:p>
            <a:pPr>
              <a:defRPr/>
            </a:pPr>
            <a:r>
              <a:rPr lang="en-US" dirty="0">
                <a:solidFill>
                  <a:srgbClr val="000000"/>
                </a:solidFill>
                <a:latin typeface="Calibri"/>
                <a:ea typeface="Source Sans Pro"/>
                <a:cs typeface="Calibri"/>
              </a:rPr>
              <a:t>Tell participants that this lesson introduces students to the term </a:t>
            </a:r>
            <a:r>
              <a:rPr lang="en-US" b="1" dirty="0">
                <a:solidFill>
                  <a:srgbClr val="000000"/>
                </a:solidFill>
                <a:latin typeface="Calibri"/>
                <a:ea typeface="Source Sans Pro"/>
                <a:cs typeface="Calibri"/>
              </a:rPr>
              <a:t>organism</a:t>
            </a:r>
            <a:r>
              <a:rPr lang="en-US" dirty="0">
                <a:solidFill>
                  <a:srgbClr val="000000"/>
                </a:solidFill>
                <a:latin typeface="Calibri"/>
                <a:ea typeface="Source Sans Pro"/>
                <a:cs typeface="Calibri"/>
              </a:rPr>
              <a:t>, which </a:t>
            </a:r>
            <a:r>
              <a:rPr lang="en-US" dirty="0"/>
              <a:t>describes all living things, including all plants and animals, but that students have the opportunity to engage in an investigation before the term is introduced and defined. </a:t>
            </a:r>
          </a:p>
          <a:p>
            <a:pPr>
              <a:defRPr/>
            </a:pPr>
            <a:endParaRPr lang="en-US" b="0" i="0" dirty="0">
              <a:solidFill>
                <a:srgbClr val="000000"/>
              </a:solidFill>
              <a:effectLst/>
              <a:latin typeface="Calibri"/>
              <a:ea typeface="Source Sans Pro" panose="020B0503030403020204" pitchFamily="34" charset="0"/>
              <a:cs typeface="Calibri"/>
            </a:endParaRPr>
          </a:p>
          <a:p>
            <a:pPr defTabSz="934974">
              <a:defRPr/>
            </a:pPr>
            <a:r>
              <a:rPr lang="en-US" dirty="0"/>
              <a:t>Remind participants of the butterfly sketch they drew. Invite participants to update their sketch to show where a butterfly lives and what it needs to survive. Remind participants that the organisms they observed in the card sort activity can all be found where butterflies live. Give participants 2 minutes to complete their sketch.</a:t>
            </a:r>
          </a:p>
          <a:p>
            <a:pPr>
              <a:defRPr/>
            </a:pPr>
            <a:endParaRPr lang="en-US" b="0" i="0" dirty="0">
              <a:solidFill>
                <a:srgbClr val="000000"/>
              </a:solidFill>
              <a:effectLst/>
              <a:latin typeface="Calibri"/>
              <a:ea typeface="Source Sans Pro" panose="020B0503030403020204" pitchFamily="34" charset="0"/>
              <a:cs typeface="Calibri"/>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104417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Tell students they will work with their group to observe photographs to learn more about where butterflies live.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(VIRTUAL DIRECTIONS ABOUT SMALL GROUPS AND BREAKOUT ROOMS)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Distribute a set of organism cards </a:t>
            </a:r>
            <a:r>
              <a:rPr lang="en-US" b="0" i="0" dirty="0">
                <a:solidFill>
                  <a:srgbClr val="222222"/>
                </a:solidFill>
                <a:effectLst/>
                <a:latin typeface="Source Sans Pro" panose="020B0503030403020204" pitchFamily="34" charset="0"/>
              </a:rPr>
              <a:t>to each group. Ask students to sort the cards into categories of their choice. Tell students that the cards in each category should be related and that they must be able to justify why they grouped the cards the way they did.  After providing students a few minutes to sort the cards, ask for volunteers from each group to share the categories they came up with.</a:t>
            </a: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222222"/>
                </a:solidFill>
                <a:effectLst/>
                <a:latin typeface="Source Sans Pro" panose="020B0503030403020204" pitchFamily="34" charset="0"/>
              </a:rPr>
              <a:t>Ask students in each group to put all their cards back into one pile. Challenge students to think of a single category that includes all the cards.</a:t>
            </a:r>
          </a:p>
          <a:p>
            <a:pPr marL="342900" marR="0" lvl="0" indent="-342900" defTabSz="457200" eaLnBrk="1" fontAlgn="auto" latinLnBrk="0" hangingPunct="1">
              <a:lnSpc>
                <a:spcPct val="117999"/>
              </a:lnSpc>
              <a:spcBef>
                <a:spcPts val="0"/>
              </a:spcBef>
              <a:spcAft>
                <a:spcPts val="0"/>
              </a:spcAft>
              <a:buClrTx/>
              <a:buSzTx/>
              <a:buFont typeface="Wingdings" pitchFamily="2" charset="2"/>
              <a:buChar char="§"/>
              <a:tabLst/>
              <a:defRPr/>
            </a:pPr>
            <a:r>
              <a:rPr lang="en-US" b="0" i="0" dirty="0">
                <a:solidFill>
                  <a:srgbClr val="222222"/>
                </a:solidFill>
                <a:effectLst/>
                <a:latin typeface="Source Sans Pro" panose="020B0503030403020204" pitchFamily="34" charset="0"/>
              </a:rPr>
              <a:t>What would you title this category? </a:t>
            </a: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22222"/>
              </a:solidFill>
              <a:effectLst/>
              <a:latin typeface="Source Sans Pro" panose="020B0503030403020204" pitchFamily="34" charset="0"/>
            </a:endParaRPr>
          </a:p>
          <a:p>
            <a:pPr marL="342900" marR="0" lvl="0" indent="-342900" defTabSz="457200" eaLnBrk="1" fontAlgn="auto" latinLnBrk="0" hangingPunct="1">
              <a:lnSpc>
                <a:spcPct val="117999"/>
              </a:lnSpc>
              <a:spcBef>
                <a:spcPts val="0"/>
              </a:spcBef>
              <a:spcAft>
                <a:spcPts val="0"/>
              </a:spcAft>
              <a:buClrTx/>
              <a:buSzTx/>
              <a:buFont typeface="Wingdings" pitchFamily="2" charset="2"/>
              <a:buChar char="§"/>
              <a:tabLst/>
              <a:defRPr/>
            </a:pPr>
            <a:endParaRPr lang="en-US" b="0" i="0" dirty="0">
              <a:solidFill>
                <a:srgbClr val="222222"/>
              </a:solidFill>
              <a:effectLst/>
              <a:latin typeface="Source Sans Pro" panose="020B0503030403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b="1" i="0" u="sng" dirty="0">
                <a:solidFill>
                  <a:srgbClr val="222222"/>
                </a:solidFill>
                <a:effectLst/>
                <a:latin typeface="Source Sans Pro" panose="020B0503030403020204" pitchFamily="34" charset="0"/>
              </a:rPr>
              <a:t>VIRTUAL SESSION:</a:t>
            </a:r>
            <a:endParaRPr lang="en-US" dirty="0"/>
          </a:p>
          <a:p>
            <a:pPr defTabSz="934974">
              <a:defRPr/>
            </a:pPr>
            <a:r>
              <a:rPr lang="en-US" dirty="0"/>
              <a:t>Direct participants to the Level 3 Module 2 Lesson 1 Card Sort PowerPoint file on the landing page. Instruct participants to work in groups to </a:t>
            </a:r>
            <a:r>
              <a:rPr lang="en-US" b="0" i="0" dirty="0">
                <a:solidFill>
                  <a:srgbClr val="222222"/>
                </a:solidFill>
                <a:effectLst/>
                <a:latin typeface="Source Sans Pro" panose="020B0503030403020204" pitchFamily="34" charset="0"/>
              </a:rPr>
              <a:t>sort the cards into categories of their choice. Inform groups that they should be able to explain and justify their choices.</a:t>
            </a:r>
            <a:endParaRPr lang="en-US" b="0" dirty="0">
              <a:solidFill>
                <a:srgbClr val="222222"/>
              </a:solidFill>
              <a:latin typeface="Source Sans Pro" panose="020B0503030403020204" pitchFamily="34" charset="0"/>
            </a:endParaRPr>
          </a:p>
          <a:p>
            <a:pPr marL="175308" indent="-175308" defTabSz="934974">
              <a:buFont typeface="Wingdings" pitchFamily="2" charset="2"/>
              <a:buChar char="§"/>
              <a:defRPr/>
            </a:pPr>
            <a:r>
              <a:rPr lang="en-US" b="0" dirty="0"/>
              <a:t>Send the landing page link through the chat: https://</a:t>
            </a:r>
            <a:r>
              <a:rPr lang="en-US" b="0" dirty="0" err="1"/>
              <a:t>science.greatminds.org</a:t>
            </a:r>
            <a:r>
              <a:rPr lang="en-US" b="0" dirty="0"/>
              <a:t>/pd/virtual-k-5-launch</a:t>
            </a:r>
          </a:p>
          <a:p>
            <a:pPr marL="175308" indent="-175308">
              <a:buFont typeface="Wingdings" pitchFamily="2" charset="2"/>
              <a:buChar char="§"/>
            </a:pPr>
            <a:r>
              <a:rPr lang="en-US" b="0" dirty="0"/>
              <a:t>Send directions through the chat.</a:t>
            </a:r>
          </a:p>
          <a:p>
            <a:pPr marL="175308" indent="-175308">
              <a:buFont typeface="Wingdings" pitchFamily="2" charset="2"/>
              <a:buChar char="§"/>
            </a:pPr>
            <a:r>
              <a:rPr lang="en-US" b="0" dirty="0"/>
              <a:t>Create breakout rooms of 3–5 participants.</a:t>
            </a:r>
          </a:p>
          <a:p>
            <a:pPr marL="175308" indent="-175308">
              <a:buFont typeface="Wingdings" pitchFamily="2" charset="2"/>
              <a:buChar char="§"/>
            </a:pPr>
            <a:r>
              <a:rPr lang="en-US" b="0" dirty="0"/>
              <a:t>Send participants to breakout rooms for 4 minutes. </a:t>
            </a:r>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a:defRPr/>
            </a:pPr>
            <a:r>
              <a:rPr lang="en-US" b="0" i="0" dirty="0">
                <a:solidFill>
                  <a:srgbClr val="222222"/>
                </a:solidFill>
                <a:effectLst/>
                <a:latin typeface="Source Sans Pro"/>
                <a:ea typeface="Source Sans Pro"/>
              </a:rPr>
              <a:t>After participants return from their breakout rooms, ha</a:t>
            </a:r>
            <a:r>
              <a:rPr lang="en-US" dirty="0"/>
              <a:t>ve each group’s reporter share the categories their group created and how they grouped the cards. Ask participants the following question: </a:t>
            </a:r>
            <a:r>
              <a:rPr lang="en-US" b="0" dirty="0"/>
              <a:t>If you had to group the cards into a single category, what would it be? Why?</a:t>
            </a:r>
            <a:endParaRPr lang="en-US" b="0" dirty="0">
              <a:cs typeface="Calibri"/>
            </a:endParaRPr>
          </a:p>
          <a:p>
            <a:pPr>
              <a:defRPr/>
            </a:pPr>
            <a:endParaRPr lang="en-US" dirty="0">
              <a:solidFill>
                <a:srgbClr val="000000"/>
              </a:solidFill>
              <a:latin typeface="Calibri"/>
              <a:ea typeface="Source Sans Pro"/>
              <a:cs typeface="Calibri"/>
            </a:endParaRPr>
          </a:p>
          <a:p>
            <a:pPr>
              <a:defRPr/>
            </a:pPr>
            <a:r>
              <a:rPr lang="en-US" dirty="0">
                <a:solidFill>
                  <a:srgbClr val="000000"/>
                </a:solidFill>
                <a:latin typeface="Calibri"/>
                <a:ea typeface="Source Sans Pro"/>
                <a:cs typeface="Calibri"/>
              </a:rPr>
              <a:t>Tell participants that this lesson introduces students to the term </a:t>
            </a:r>
            <a:r>
              <a:rPr lang="en-US" b="1" dirty="0">
                <a:solidFill>
                  <a:srgbClr val="000000"/>
                </a:solidFill>
                <a:latin typeface="Calibri"/>
                <a:ea typeface="Source Sans Pro"/>
                <a:cs typeface="Calibri"/>
              </a:rPr>
              <a:t>organism</a:t>
            </a:r>
            <a:r>
              <a:rPr lang="en-US" dirty="0">
                <a:solidFill>
                  <a:srgbClr val="000000"/>
                </a:solidFill>
                <a:latin typeface="Calibri"/>
                <a:ea typeface="Source Sans Pro"/>
                <a:cs typeface="Calibri"/>
              </a:rPr>
              <a:t>, which </a:t>
            </a:r>
            <a:r>
              <a:rPr lang="en-US" dirty="0"/>
              <a:t>describes all living things, including all plants and animals, but that students have the opportunity to engage in an investigation before the term is introduced and defined. </a:t>
            </a:r>
          </a:p>
          <a:p>
            <a:pPr>
              <a:defRPr/>
            </a:pPr>
            <a:endParaRPr lang="en-US" b="0" i="0" dirty="0">
              <a:solidFill>
                <a:srgbClr val="000000"/>
              </a:solidFill>
              <a:effectLst/>
              <a:latin typeface="Calibri"/>
              <a:ea typeface="Source Sans Pro" panose="020B0503030403020204" pitchFamily="34" charset="0"/>
              <a:cs typeface="Calibri"/>
            </a:endParaRPr>
          </a:p>
          <a:p>
            <a:pPr defTabSz="934974">
              <a:defRPr/>
            </a:pPr>
            <a:r>
              <a:rPr lang="en-US" dirty="0"/>
              <a:t>Remind participants of the butterfly sketch they drew. Invite participants to update their sketch to show where a butterfly lives and what it needs to survive. Remind participants that the organisms they observed in the card sort activity can all be found where butterflies live. Give participants 2 minutes to complete their sketch.</a:t>
            </a:r>
          </a:p>
          <a:p>
            <a:pPr>
              <a:defRPr/>
            </a:pPr>
            <a:endParaRPr lang="en-US" b="0" i="0" dirty="0">
              <a:solidFill>
                <a:srgbClr val="000000"/>
              </a:solidFill>
              <a:effectLst/>
              <a:latin typeface="Calibri"/>
              <a:ea typeface="Source Sans Pro" panose="020B0503030403020204" pitchFamily="34" charset="0"/>
              <a:cs typeface="Calibri"/>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386487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899B-7431-C62B-1791-06CBB874C3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47AEE3-9207-833B-8913-B73DF7D3DF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11A81-B34B-6390-3C1E-758F64B7079E}"/>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5" name="Footer Placeholder 4">
            <a:extLst>
              <a:ext uri="{FF2B5EF4-FFF2-40B4-BE49-F238E27FC236}">
                <a16:creationId xmlns:a16="http://schemas.microsoft.com/office/drawing/2014/main" id="{427B8E13-B5D1-38BD-2933-384CA31B8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38715-84CA-31E8-C063-FB7D6005E9D3}"/>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199743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4983-E4EC-C603-8098-BF78799AA7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58B249-B0FC-063A-60E4-C0B03449D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A5B0B-6FE6-5B5F-232A-EC96BDDB95AD}"/>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5" name="Footer Placeholder 4">
            <a:extLst>
              <a:ext uri="{FF2B5EF4-FFF2-40B4-BE49-F238E27FC236}">
                <a16:creationId xmlns:a16="http://schemas.microsoft.com/office/drawing/2014/main" id="{24A79694-5CAF-A70A-253C-7EB592C1E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E6C2-BA86-CB28-872B-CF422B505C77}"/>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46780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93DE4-645D-E420-E5DB-E04F263000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10B60D-05FD-A5B6-1073-42C809EC9E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A9DFF-0FAE-0C41-17F8-8412255FC72B}"/>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5" name="Footer Placeholder 4">
            <a:extLst>
              <a:ext uri="{FF2B5EF4-FFF2-40B4-BE49-F238E27FC236}">
                <a16:creationId xmlns:a16="http://schemas.microsoft.com/office/drawing/2014/main" id="{9B50D4D7-AE5E-D397-2ED1-42B60430A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ED64E-885E-E93D-46E7-098EC75209AA}"/>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1070461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lide">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E2091C0-D3E0-2E13-E783-E4AD14F850B6}"/>
              </a:ext>
            </a:extLst>
          </p:cNvPr>
          <p:cNvSpPr>
            <a:spLocks noGrp="1"/>
          </p:cNvSpPr>
          <p:nvPr>
            <p:ph type="title" hasCustomPrompt="1"/>
          </p:nvPr>
        </p:nvSpPr>
        <p:spPr>
          <a:xfrm>
            <a:off x="861535" y="156383"/>
            <a:ext cx="4963542" cy="459597"/>
          </a:xfrm>
          <a:prstGeom prst="rect">
            <a:avLst/>
          </a:prstGeom>
        </p:spPr>
        <p:txBody>
          <a:bodyPr anchor="ctr"/>
          <a:lstStyle>
            <a:lvl1pPr>
              <a:defRPr lang="en-US" sz="2000" b="0" i="0" kern="1200" baseline="0" dirty="0">
                <a:solidFill>
                  <a:schemeClr val="tx1"/>
                </a:solidFill>
                <a:latin typeface="Franklin Gothic Medium" panose="020B0603020102020204" pitchFamily="34" charset="0"/>
                <a:ea typeface="+mn-ea"/>
                <a:cs typeface="+mn-cs"/>
              </a:defRPr>
            </a:lvl1pPr>
          </a:lstStyle>
          <a:p>
            <a:r>
              <a:rPr lang="en-US"/>
              <a:t>Click to edit title</a:t>
            </a:r>
          </a:p>
        </p:txBody>
      </p:sp>
      <p:sp>
        <p:nvSpPr>
          <p:cNvPr id="4" name="Rectangle 3">
            <a:extLst>
              <a:ext uri="{FF2B5EF4-FFF2-40B4-BE49-F238E27FC236}">
                <a16:creationId xmlns:a16="http://schemas.microsoft.com/office/drawing/2014/main" id="{C4B5F795-E887-AA16-2E58-636DA58419F3}"/>
              </a:ext>
            </a:extLst>
          </p:cNvPr>
          <p:cNvSpPr/>
          <p:nvPr userDrawn="1"/>
        </p:nvSpPr>
        <p:spPr>
          <a:xfrm>
            <a:off x="622744" y="632179"/>
            <a:ext cx="11620737" cy="6225823"/>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a:solidFill>
                <a:schemeClr val="tx2">
                  <a:lumMod val="75000"/>
                </a:schemeClr>
              </a:solidFill>
            </a:endParaRPr>
          </a:p>
        </p:txBody>
      </p:sp>
      <p:sp>
        <p:nvSpPr>
          <p:cNvPr id="3" name="Rectangle 2">
            <a:extLst>
              <a:ext uri="{FF2B5EF4-FFF2-40B4-BE49-F238E27FC236}">
                <a16:creationId xmlns:a16="http://schemas.microsoft.com/office/drawing/2014/main" id="{475B23F1-A913-649C-7A83-3C76D82F1E37}"/>
              </a:ext>
            </a:extLst>
          </p:cNvPr>
          <p:cNvSpPr/>
          <p:nvPr userDrawn="1"/>
        </p:nvSpPr>
        <p:spPr>
          <a:xfrm>
            <a:off x="0" y="0"/>
            <a:ext cx="741880" cy="741880"/>
          </a:xfrm>
          <a:prstGeom prst="rect">
            <a:avLst/>
          </a:prstGeom>
          <a:solidFill>
            <a:srgbClr val="835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TextBox 4">
            <a:extLst>
              <a:ext uri="{FF2B5EF4-FFF2-40B4-BE49-F238E27FC236}">
                <a16:creationId xmlns:a16="http://schemas.microsoft.com/office/drawing/2014/main" id="{4DC6C129-012F-0026-2A22-17502B4AC08E}"/>
              </a:ext>
            </a:extLst>
          </p:cNvPr>
          <p:cNvSpPr txBox="1"/>
          <p:nvPr userDrawn="1"/>
        </p:nvSpPr>
        <p:spPr>
          <a:xfrm>
            <a:off x="8291802" y="6560931"/>
            <a:ext cx="3684495" cy="153888"/>
          </a:xfrm>
          <a:prstGeom prst="rect">
            <a:avLst/>
          </a:prstGeom>
          <a:noFill/>
        </p:spPr>
        <p:txBody>
          <a:bodyPr wrap="square" lIns="45720" tIns="22860" rIns="45720" bIns="22860" rtlCol="0" anchor="t">
            <a:spAutoFit/>
          </a:bodyPr>
          <a:lstStyle/>
          <a:p>
            <a:pPr algn="r"/>
            <a:r>
              <a:rPr lang="en-US" sz="700">
                <a:solidFill>
                  <a:schemeClr val="bg2">
                    <a:lumMod val="75000"/>
                  </a:schemeClr>
                </a:solidFill>
                <a:latin typeface="Franklin Gothic Medium" panose="020B0603020102020204" pitchFamily="34" charset="0"/>
              </a:rPr>
              <a:t>© Great Minds PBC</a:t>
            </a:r>
          </a:p>
        </p:txBody>
      </p:sp>
    </p:spTree>
    <p:extLst>
      <p:ext uri="{BB962C8B-B14F-4D97-AF65-F5344CB8AC3E}">
        <p14:creationId xmlns:p14="http://schemas.microsoft.com/office/powerpoint/2010/main" val="37925769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307C-71AF-3593-3D09-F81A360E94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E1C639-5AAF-D3D9-199A-6DC5412ED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82CDD-F88E-DA59-B89B-B0A29866D22A}"/>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5" name="Footer Placeholder 4">
            <a:extLst>
              <a:ext uri="{FF2B5EF4-FFF2-40B4-BE49-F238E27FC236}">
                <a16:creationId xmlns:a16="http://schemas.microsoft.com/office/drawing/2014/main" id="{86493348-1B7C-1074-923B-D106DFD73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FD022-2136-D488-1D16-9A1F9FB04C01}"/>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1948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4619-13DE-66D0-F909-FAEBF899D3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1DC12A-D228-D6A0-C5CA-8DB661EB7B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A4EBD3-C60D-F98B-08E6-9AF7FF611ECA}"/>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5" name="Footer Placeholder 4">
            <a:extLst>
              <a:ext uri="{FF2B5EF4-FFF2-40B4-BE49-F238E27FC236}">
                <a16:creationId xmlns:a16="http://schemas.microsoft.com/office/drawing/2014/main" id="{59B0A5D1-E29B-BBA7-C502-BA5C791EC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99203-0D89-4613-8E4E-E0730E69AC8B}"/>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322854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BE72-C295-AE9E-1681-AA7C03D0FC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82B4A-3255-304A-126E-2F15BCD85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E3E74-29DD-921F-7D4D-B8494934C9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BC2EB3-0ADE-EA70-4494-A8BD3750C4DA}"/>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6" name="Footer Placeholder 5">
            <a:extLst>
              <a:ext uri="{FF2B5EF4-FFF2-40B4-BE49-F238E27FC236}">
                <a16:creationId xmlns:a16="http://schemas.microsoft.com/office/drawing/2014/main" id="{FADD0CC3-CFF7-0569-645B-E07576B109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1CB6E-D7A2-1868-8A78-CE1746501800}"/>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1051545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160CC-64A7-2B20-5C94-F4ACC7388F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CEC297-7AF1-2B16-6982-27C51A975A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FF694F-56DA-4B66-98F2-BB04DC6DA7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23DEC5-AC1A-0293-0D71-FF0572063A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FE01A3-0168-CF08-2ECA-2D09943F1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56D21F-71A6-A8C6-54DC-818A9F05DB09}"/>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8" name="Footer Placeholder 7">
            <a:extLst>
              <a:ext uri="{FF2B5EF4-FFF2-40B4-BE49-F238E27FC236}">
                <a16:creationId xmlns:a16="http://schemas.microsoft.com/office/drawing/2014/main" id="{ECE01B85-F4F8-81D8-07C4-E80A8AC90E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44A02-8884-3370-802C-563B408CFEDD}"/>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277016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9D4-9C0D-1FD9-5663-2C9440362C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2A92BB-733A-8FCE-BC8F-32AC4A235031}"/>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4" name="Footer Placeholder 3">
            <a:extLst>
              <a:ext uri="{FF2B5EF4-FFF2-40B4-BE49-F238E27FC236}">
                <a16:creationId xmlns:a16="http://schemas.microsoft.com/office/drawing/2014/main" id="{AA9777AE-6CC1-8595-4C4B-59E14E0945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091069-D1F2-4B68-79AF-C80361ED67D5}"/>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324095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72EAB9-EE68-F222-45AD-EB75A107098D}"/>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3" name="Footer Placeholder 2">
            <a:extLst>
              <a:ext uri="{FF2B5EF4-FFF2-40B4-BE49-F238E27FC236}">
                <a16:creationId xmlns:a16="http://schemas.microsoft.com/office/drawing/2014/main" id="{4B16719D-3F35-584D-FBB9-5459000F4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51D5D2-C5AE-E6FF-68F3-ECF06C315A70}"/>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280654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9310-470A-8A46-859E-B842724A2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A16B0C-F3FB-345D-277F-4B4257AD8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B00F6-4A8C-97F9-345A-E1B6B72C6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9BCA8-0429-3304-4DED-6B8A302C7B63}"/>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6" name="Footer Placeholder 5">
            <a:extLst>
              <a:ext uri="{FF2B5EF4-FFF2-40B4-BE49-F238E27FC236}">
                <a16:creationId xmlns:a16="http://schemas.microsoft.com/office/drawing/2014/main" id="{14E564D7-F53C-516F-DFE9-9B39BBEE17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B5868-0BEC-E104-0901-AD10560CD6CB}"/>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314481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98D7-7C2F-74E3-098A-35B55B765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D0B8CA-53AA-C96A-CA7C-3A6F5DA886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48682F-B9BC-6529-A096-2320EF730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7C9379-AD26-76ED-C632-00BA15CDA113}"/>
              </a:ext>
            </a:extLst>
          </p:cNvPr>
          <p:cNvSpPr>
            <a:spLocks noGrp="1"/>
          </p:cNvSpPr>
          <p:nvPr>
            <p:ph type="dt" sz="half" idx="10"/>
          </p:nvPr>
        </p:nvSpPr>
        <p:spPr/>
        <p:txBody>
          <a:bodyPr/>
          <a:lstStyle/>
          <a:p>
            <a:fld id="{FC115CD4-6791-BA4E-90B5-EE5C68C7F205}" type="datetimeFigureOut">
              <a:rPr lang="en-US" smtClean="0"/>
              <a:t>2/28/24</a:t>
            </a:fld>
            <a:endParaRPr lang="en-US"/>
          </a:p>
        </p:txBody>
      </p:sp>
      <p:sp>
        <p:nvSpPr>
          <p:cNvPr id="6" name="Footer Placeholder 5">
            <a:extLst>
              <a:ext uri="{FF2B5EF4-FFF2-40B4-BE49-F238E27FC236}">
                <a16:creationId xmlns:a16="http://schemas.microsoft.com/office/drawing/2014/main" id="{C1561E87-9852-F1B8-3699-F60762750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4A216-8091-A917-2561-73EEE10F9208}"/>
              </a:ext>
            </a:extLst>
          </p:cNvPr>
          <p:cNvSpPr>
            <a:spLocks noGrp="1"/>
          </p:cNvSpPr>
          <p:nvPr>
            <p:ph type="sldNum" sz="quarter" idx="12"/>
          </p:nvPr>
        </p:nvSpPr>
        <p:spPr/>
        <p:txBody>
          <a:bodyPr/>
          <a:lstStyle/>
          <a:p>
            <a:fld id="{4D0BCF9A-49B4-C94B-B822-3B0FE8A41704}" type="slidenum">
              <a:rPr lang="en-US" smtClean="0"/>
              <a:t>‹#›</a:t>
            </a:fld>
            <a:endParaRPr lang="en-US"/>
          </a:p>
        </p:txBody>
      </p:sp>
    </p:spTree>
    <p:extLst>
      <p:ext uri="{BB962C8B-B14F-4D97-AF65-F5344CB8AC3E}">
        <p14:creationId xmlns:p14="http://schemas.microsoft.com/office/powerpoint/2010/main" val="162815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A11953-6473-ED1A-D115-859369BF1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F05FBB-5862-58F2-811A-093B01947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5F623-AB89-BFA0-BFC5-874FC702C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15CD4-6791-BA4E-90B5-EE5C68C7F205}" type="datetimeFigureOut">
              <a:rPr lang="en-US" smtClean="0"/>
              <a:t>2/28/24</a:t>
            </a:fld>
            <a:endParaRPr lang="en-US"/>
          </a:p>
        </p:txBody>
      </p:sp>
      <p:sp>
        <p:nvSpPr>
          <p:cNvPr id="5" name="Footer Placeholder 4">
            <a:extLst>
              <a:ext uri="{FF2B5EF4-FFF2-40B4-BE49-F238E27FC236}">
                <a16:creationId xmlns:a16="http://schemas.microsoft.com/office/drawing/2014/main" id="{979DBE3C-C57E-DBE2-96D5-389AD6575A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95010B-5012-CDB1-2D2D-FD1A790DB7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BCF9A-49B4-C94B-B822-3B0FE8A41704}" type="slidenum">
              <a:rPr lang="en-US" smtClean="0"/>
              <a:t>‹#›</a:t>
            </a:fld>
            <a:endParaRPr lang="en-US"/>
          </a:p>
        </p:txBody>
      </p:sp>
    </p:spTree>
    <p:extLst>
      <p:ext uri="{BB962C8B-B14F-4D97-AF65-F5344CB8AC3E}">
        <p14:creationId xmlns:p14="http://schemas.microsoft.com/office/powerpoint/2010/main" val="3499414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8E15-6745-8942-8FEB-AB22DF170C9D}"/>
              </a:ext>
            </a:extLst>
          </p:cNvPr>
          <p:cNvSpPr>
            <a:spLocks noGrp="1"/>
          </p:cNvSpPr>
          <p:nvPr>
            <p:ph type="title"/>
          </p:nvPr>
        </p:nvSpPr>
        <p:spPr>
          <a:xfrm>
            <a:off x="861535" y="156383"/>
            <a:ext cx="11061760" cy="459597"/>
          </a:xfrm>
        </p:spPr>
        <p:txBody>
          <a:bodyPr/>
          <a:lstStyle/>
          <a:p>
            <a:r>
              <a:rPr lang="en-US" dirty="0"/>
              <a:t>Card Sort Directions</a:t>
            </a:r>
          </a:p>
        </p:txBody>
      </p:sp>
      <p:sp>
        <p:nvSpPr>
          <p:cNvPr id="12" name="TextBox 11">
            <a:extLst>
              <a:ext uri="{FF2B5EF4-FFF2-40B4-BE49-F238E27FC236}">
                <a16:creationId xmlns:a16="http://schemas.microsoft.com/office/drawing/2014/main" id="{B0626120-60C5-328F-AE7E-6CD8F63ADB91}"/>
              </a:ext>
            </a:extLst>
          </p:cNvPr>
          <p:cNvSpPr txBox="1"/>
          <p:nvPr/>
        </p:nvSpPr>
        <p:spPr>
          <a:xfrm>
            <a:off x="861535" y="875345"/>
            <a:ext cx="8811490" cy="2862322"/>
          </a:xfrm>
          <a:prstGeom prst="rect">
            <a:avLst/>
          </a:prstGeom>
          <a:noFill/>
        </p:spPr>
        <p:txBody>
          <a:bodyPr wrap="square">
            <a:spAutoFit/>
          </a:bodyPr>
          <a:lstStyle/>
          <a:p>
            <a:pPr marL="457200" indent="-457200">
              <a:buClr>
                <a:srgbClr val="835AA2"/>
              </a:buClr>
              <a:buFont typeface="Wingdings" pitchFamily="2" charset="2"/>
              <a:buChar char="§"/>
            </a:pPr>
            <a:r>
              <a:rPr lang="en-US" sz="3000" b="0" i="0" dirty="0">
                <a:solidFill>
                  <a:srgbClr val="222222"/>
                </a:solidFill>
                <a:effectLst/>
                <a:latin typeface="Franklin Gothic Book" panose="020B0503020102020204" pitchFamily="34" charset="0"/>
              </a:rPr>
              <a:t>Work with your group to sort the cards into categories. </a:t>
            </a:r>
          </a:p>
          <a:p>
            <a:pPr marL="457200" indent="-457200">
              <a:buClr>
                <a:srgbClr val="835AA2"/>
              </a:buClr>
              <a:buFont typeface="Wingdings" pitchFamily="2" charset="2"/>
              <a:buChar char="§"/>
            </a:pPr>
            <a:endParaRPr lang="en-US" sz="3000" b="0" i="0" dirty="0">
              <a:solidFill>
                <a:srgbClr val="222222"/>
              </a:solidFill>
              <a:effectLst/>
              <a:latin typeface="Franklin Gothic Book" panose="020B0503020102020204" pitchFamily="34" charset="0"/>
            </a:endParaRPr>
          </a:p>
          <a:p>
            <a:pPr marL="457200" indent="-457200">
              <a:buClr>
                <a:srgbClr val="835AA2"/>
              </a:buClr>
              <a:buFont typeface="Wingdings" pitchFamily="2" charset="2"/>
              <a:buChar char="§"/>
            </a:pPr>
            <a:r>
              <a:rPr lang="en-US" sz="3000" dirty="0">
                <a:solidFill>
                  <a:srgbClr val="222222"/>
                </a:solidFill>
                <a:latin typeface="Franklin Gothic Book" panose="020B0503020102020204" pitchFamily="34" charset="0"/>
              </a:rPr>
              <a:t>T</a:t>
            </a:r>
            <a:r>
              <a:rPr lang="en-US" sz="3000" b="0" i="0" dirty="0">
                <a:solidFill>
                  <a:srgbClr val="222222"/>
                </a:solidFill>
                <a:effectLst/>
                <a:latin typeface="Franklin Gothic Book" panose="020B0503020102020204" pitchFamily="34" charset="0"/>
              </a:rPr>
              <a:t>he cards in each category should be related.</a:t>
            </a:r>
          </a:p>
          <a:p>
            <a:pPr marL="457200" indent="-457200">
              <a:buClr>
                <a:srgbClr val="835AA2"/>
              </a:buClr>
              <a:buFont typeface="Wingdings" pitchFamily="2" charset="2"/>
              <a:buChar char="§"/>
            </a:pPr>
            <a:endParaRPr lang="en-US" sz="3000" b="0" i="0" dirty="0">
              <a:solidFill>
                <a:srgbClr val="222222"/>
              </a:solidFill>
              <a:effectLst/>
              <a:latin typeface="Franklin Gothic Book" panose="020B0503020102020204" pitchFamily="34" charset="0"/>
            </a:endParaRPr>
          </a:p>
          <a:p>
            <a:pPr marL="457200" indent="-457200">
              <a:buClr>
                <a:srgbClr val="835AA2"/>
              </a:buClr>
              <a:buFont typeface="Wingdings" pitchFamily="2" charset="2"/>
              <a:buChar char="§"/>
            </a:pPr>
            <a:r>
              <a:rPr lang="en-US" sz="3000" dirty="0">
                <a:solidFill>
                  <a:srgbClr val="222222"/>
                </a:solidFill>
                <a:latin typeface="Franklin Gothic Book" panose="020B0503020102020204" pitchFamily="34" charset="0"/>
              </a:rPr>
              <a:t>Explain </a:t>
            </a:r>
            <a:r>
              <a:rPr lang="en-US" sz="3000">
                <a:solidFill>
                  <a:srgbClr val="222222"/>
                </a:solidFill>
                <a:latin typeface="Franklin Gothic Book" panose="020B0503020102020204" pitchFamily="34" charset="0"/>
              </a:rPr>
              <a:t>your thinking as you sort the cards. </a:t>
            </a:r>
            <a:r>
              <a:rPr lang="en-US" sz="3000" b="0" i="0">
                <a:solidFill>
                  <a:srgbClr val="222222"/>
                </a:solidFill>
                <a:effectLst/>
                <a:latin typeface="Franklin Gothic Book" panose="020B0503020102020204" pitchFamily="34" charset="0"/>
              </a:rPr>
              <a:t> </a:t>
            </a:r>
            <a:endParaRPr lang="en-US" sz="3000" dirty="0">
              <a:latin typeface="Franklin Gothic Book" panose="020B0503020102020204" pitchFamily="34" charset="0"/>
            </a:endParaRPr>
          </a:p>
        </p:txBody>
      </p:sp>
    </p:spTree>
    <p:extLst>
      <p:ext uri="{BB962C8B-B14F-4D97-AF65-F5344CB8AC3E}">
        <p14:creationId xmlns:p14="http://schemas.microsoft.com/office/powerpoint/2010/main" val="388681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8E15-6745-8942-8FEB-AB22DF170C9D}"/>
              </a:ext>
            </a:extLst>
          </p:cNvPr>
          <p:cNvSpPr>
            <a:spLocks noGrp="1"/>
          </p:cNvSpPr>
          <p:nvPr>
            <p:ph type="title"/>
          </p:nvPr>
        </p:nvSpPr>
        <p:spPr>
          <a:xfrm>
            <a:off x="861535" y="156383"/>
            <a:ext cx="11061760" cy="459597"/>
          </a:xfrm>
        </p:spPr>
        <p:txBody>
          <a:bodyPr/>
          <a:lstStyle/>
          <a:p>
            <a:r>
              <a:rPr lang="en-US" dirty="0"/>
              <a:t>Card Sort</a:t>
            </a:r>
          </a:p>
        </p:txBody>
      </p:sp>
      <p:pic>
        <p:nvPicPr>
          <p:cNvPr id="3" name="Picture 2" descr="A close up of a flower&#10;&#10;Description automatically generated">
            <a:extLst>
              <a:ext uri="{FF2B5EF4-FFF2-40B4-BE49-F238E27FC236}">
                <a16:creationId xmlns:a16="http://schemas.microsoft.com/office/drawing/2014/main" id="{BD8296E9-334C-1356-EF15-41753A4D1620}"/>
              </a:ext>
            </a:extLst>
          </p:cNvPr>
          <p:cNvPicPr>
            <a:picLocks noChangeAspect="1"/>
          </p:cNvPicPr>
          <p:nvPr/>
        </p:nvPicPr>
        <p:blipFill rotWithShape="1">
          <a:blip r:embed="rId3"/>
          <a:srcRect l="-102" t="6475" r="102" b="48994"/>
          <a:stretch/>
        </p:blipFill>
        <p:spPr>
          <a:xfrm>
            <a:off x="3997941" y="1170548"/>
            <a:ext cx="2031436" cy="1357586"/>
          </a:xfrm>
          <a:prstGeom prst="rect">
            <a:avLst/>
          </a:prstGeom>
          <a:ln>
            <a:solidFill>
              <a:srgbClr val="835AA2"/>
            </a:solidFill>
          </a:ln>
          <a:effectLst>
            <a:outerShdw blurRad="50800" dist="38100" dir="2700000" algn="tl" rotWithShape="0">
              <a:prstClr val="black">
                <a:alpha val="40000"/>
              </a:prstClr>
            </a:outerShdw>
          </a:effectLst>
        </p:spPr>
      </p:pic>
      <p:pic>
        <p:nvPicPr>
          <p:cNvPr id="4" name="Picture 3" descr="A bird sitting on a branch&#10;&#10;Description automatically generated">
            <a:extLst>
              <a:ext uri="{FF2B5EF4-FFF2-40B4-BE49-F238E27FC236}">
                <a16:creationId xmlns:a16="http://schemas.microsoft.com/office/drawing/2014/main" id="{175AB03F-D443-62CF-DA2D-98A3FB4A7239}"/>
              </a:ext>
            </a:extLst>
          </p:cNvPr>
          <p:cNvPicPr>
            <a:picLocks noChangeAspect="1"/>
          </p:cNvPicPr>
          <p:nvPr/>
        </p:nvPicPr>
        <p:blipFill>
          <a:blip r:embed="rId4"/>
          <a:stretch>
            <a:fillRect/>
          </a:stretch>
        </p:blipFill>
        <p:spPr>
          <a:xfrm>
            <a:off x="6594645" y="1170548"/>
            <a:ext cx="2045324" cy="1357586"/>
          </a:xfrm>
          <a:prstGeom prst="rect">
            <a:avLst/>
          </a:prstGeom>
          <a:ln>
            <a:solidFill>
              <a:srgbClr val="835AA2"/>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325E7A1-604D-8143-96E9-53133035A4EF}"/>
              </a:ext>
            </a:extLst>
          </p:cNvPr>
          <p:cNvPicPr>
            <a:picLocks noChangeAspect="1"/>
          </p:cNvPicPr>
          <p:nvPr/>
        </p:nvPicPr>
        <p:blipFill rotWithShape="1">
          <a:blip r:embed="rId5"/>
          <a:srcRect l="27098" t="7745" r="1161" b="28446"/>
          <a:stretch/>
        </p:blipFill>
        <p:spPr>
          <a:xfrm>
            <a:off x="9210155" y="1170548"/>
            <a:ext cx="2037372" cy="1357586"/>
          </a:xfrm>
          <a:prstGeom prst="rect">
            <a:avLst/>
          </a:prstGeom>
          <a:ln>
            <a:solidFill>
              <a:srgbClr val="835AA2"/>
            </a:solidFill>
          </a:ln>
          <a:effectLst>
            <a:outerShdw blurRad="50800" dist="38100" dir="2700000" algn="tl" rotWithShape="0">
              <a:prstClr val="black">
                <a:alpha val="40000"/>
              </a:prstClr>
            </a:outerShdw>
          </a:effectLst>
        </p:spPr>
      </p:pic>
      <p:pic>
        <p:nvPicPr>
          <p:cNvPr id="6" name="Picture 5" descr="A deer looking at the camera&#10;&#10;Description automatically generated">
            <a:extLst>
              <a:ext uri="{FF2B5EF4-FFF2-40B4-BE49-F238E27FC236}">
                <a16:creationId xmlns:a16="http://schemas.microsoft.com/office/drawing/2014/main" id="{D199B06B-502C-61EC-8EAA-013F5768CC84}"/>
              </a:ext>
            </a:extLst>
          </p:cNvPr>
          <p:cNvPicPr>
            <a:picLocks noChangeAspect="1"/>
          </p:cNvPicPr>
          <p:nvPr/>
        </p:nvPicPr>
        <p:blipFill rotWithShape="1">
          <a:blip r:embed="rId6"/>
          <a:srcRect l="-16907" r="-16843"/>
          <a:stretch/>
        </p:blipFill>
        <p:spPr>
          <a:xfrm>
            <a:off x="3995029" y="3027378"/>
            <a:ext cx="2036380" cy="1357586"/>
          </a:xfrm>
          <a:prstGeom prst="rect">
            <a:avLst/>
          </a:prstGeom>
          <a:solidFill>
            <a:schemeClr val="bg1"/>
          </a:solidFill>
          <a:ln>
            <a:solidFill>
              <a:srgbClr val="835AA2"/>
            </a:solidFill>
          </a:ln>
          <a:effectLst>
            <a:outerShdw blurRad="50800" dist="38100" dir="2700000" algn="tl" rotWithShape="0">
              <a:prstClr val="black">
                <a:alpha val="40000"/>
              </a:prstClr>
            </a:outerShdw>
          </a:effectLst>
        </p:spPr>
      </p:pic>
      <p:pic>
        <p:nvPicPr>
          <p:cNvPr id="7" name="Picture 6" descr="A insect on the ground&#10;&#10;Description automatically generated">
            <a:extLst>
              <a:ext uri="{FF2B5EF4-FFF2-40B4-BE49-F238E27FC236}">
                <a16:creationId xmlns:a16="http://schemas.microsoft.com/office/drawing/2014/main" id="{33FE16D9-72CC-E70D-1400-A27F0D47C627}"/>
              </a:ext>
            </a:extLst>
          </p:cNvPr>
          <p:cNvPicPr>
            <a:picLocks noChangeAspect="1"/>
          </p:cNvPicPr>
          <p:nvPr/>
        </p:nvPicPr>
        <p:blipFill rotWithShape="1">
          <a:blip r:embed="rId7"/>
          <a:srcRect l="-6198" r="-5761"/>
          <a:stretch/>
        </p:blipFill>
        <p:spPr>
          <a:xfrm>
            <a:off x="6599329" y="3027378"/>
            <a:ext cx="2037373" cy="1357586"/>
          </a:xfrm>
          <a:prstGeom prst="rect">
            <a:avLst/>
          </a:prstGeom>
          <a:solidFill>
            <a:schemeClr val="bg1"/>
          </a:solidFill>
          <a:ln>
            <a:solidFill>
              <a:srgbClr val="835AA2"/>
            </a:solidFill>
          </a:ln>
          <a:effectLst>
            <a:outerShdw blurRad="50800" dist="38100" dir="2700000" algn="tl" rotWithShape="0">
              <a:prstClr val="black">
                <a:alpha val="40000"/>
              </a:prstClr>
            </a:outerShdw>
          </a:effectLst>
        </p:spPr>
      </p:pic>
      <p:pic>
        <p:nvPicPr>
          <p:cNvPr id="8" name="Picture 7" descr="A tree in a forest&#10;&#10;Description automatically generated">
            <a:extLst>
              <a:ext uri="{FF2B5EF4-FFF2-40B4-BE49-F238E27FC236}">
                <a16:creationId xmlns:a16="http://schemas.microsoft.com/office/drawing/2014/main" id="{313ACCF5-FA40-5413-8147-F8EEDC2005BA}"/>
              </a:ext>
            </a:extLst>
          </p:cNvPr>
          <p:cNvPicPr>
            <a:picLocks noChangeAspect="1"/>
          </p:cNvPicPr>
          <p:nvPr/>
        </p:nvPicPr>
        <p:blipFill rotWithShape="1">
          <a:blip r:embed="rId8"/>
          <a:srcRect r="3953"/>
          <a:stretch/>
        </p:blipFill>
        <p:spPr>
          <a:xfrm>
            <a:off x="9210155" y="3027378"/>
            <a:ext cx="2037372" cy="1357586"/>
          </a:xfrm>
          <a:prstGeom prst="rect">
            <a:avLst/>
          </a:prstGeom>
          <a:ln>
            <a:solidFill>
              <a:srgbClr val="835AA2"/>
            </a:solidFill>
          </a:ln>
          <a:effectLst>
            <a:outerShdw blurRad="50800" dist="38100" dir="2700000" algn="tl" rotWithShape="0">
              <a:prstClr val="black">
                <a:alpha val="40000"/>
              </a:prstClr>
            </a:outerShdw>
          </a:effectLst>
        </p:spPr>
      </p:pic>
      <p:pic>
        <p:nvPicPr>
          <p:cNvPr id="9" name="Picture 8" descr="A close up&#10;&#10;Description automatically generated">
            <a:extLst>
              <a:ext uri="{FF2B5EF4-FFF2-40B4-BE49-F238E27FC236}">
                <a16:creationId xmlns:a16="http://schemas.microsoft.com/office/drawing/2014/main" id="{869AFE69-2D3D-B3D0-DA73-8F918ECED68C}"/>
              </a:ext>
            </a:extLst>
          </p:cNvPr>
          <p:cNvPicPr>
            <a:picLocks noChangeAspect="1"/>
          </p:cNvPicPr>
          <p:nvPr/>
        </p:nvPicPr>
        <p:blipFill>
          <a:blip r:embed="rId9"/>
          <a:stretch>
            <a:fillRect/>
          </a:stretch>
        </p:blipFill>
        <p:spPr>
          <a:xfrm>
            <a:off x="1360291" y="3027378"/>
            <a:ext cx="2040023" cy="1357586"/>
          </a:xfrm>
          <a:prstGeom prst="rect">
            <a:avLst/>
          </a:prstGeom>
          <a:ln>
            <a:solidFill>
              <a:srgbClr val="835AA2"/>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DBBCCB2-EC93-055E-7AF0-4CE6B9698A98}"/>
              </a:ext>
            </a:extLst>
          </p:cNvPr>
          <p:cNvPicPr>
            <a:picLocks noChangeAspect="1"/>
          </p:cNvPicPr>
          <p:nvPr/>
        </p:nvPicPr>
        <p:blipFill rotWithShape="1">
          <a:blip r:embed="rId10"/>
          <a:srcRect l="12482" r="12482"/>
          <a:stretch/>
        </p:blipFill>
        <p:spPr>
          <a:xfrm>
            <a:off x="1361854" y="1170548"/>
            <a:ext cx="2037372" cy="1357586"/>
          </a:xfrm>
          <a:prstGeom prst="rect">
            <a:avLst/>
          </a:prstGeom>
          <a:ln>
            <a:solidFill>
              <a:srgbClr val="835AA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5231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0A96300A09F04F8B1713AB5DA0693F" ma:contentTypeVersion="15" ma:contentTypeDescription="Create a new document." ma:contentTypeScope="" ma:versionID="507176c11b5e685ea62e667138cdc33f">
  <xsd:schema xmlns:xsd="http://www.w3.org/2001/XMLSchema" xmlns:xs="http://www.w3.org/2001/XMLSchema" xmlns:p="http://schemas.microsoft.com/office/2006/metadata/properties" xmlns:ns2="3ca00e78-34c4-4adc-bc3a-3f82f4ec98ad" xmlns:ns3="5454de79-deb2-452d-9c5c-6bf68d99f938" targetNamespace="http://schemas.microsoft.com/office/2006/metadata/properties" ma:root="true" ma:fieldsID="37404dde72ebcfad5e88c7ec8bfee20e" ns2:_="" ns3:_="">
    <xsd:import namespace="3ca00e78-34c4-4adc-bc3a-3f82f4ec98ad"/>
    <xsd:import namespace="5454de79-deb2-452d-9c5c-6bf68d99f93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Not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00e78-34c4-4adc-bc3a-3f82f4ec98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Notes" ma:index="16" nillable="true" ma:displayName="Notes" ma:format="Dropdown" ma:internalName="Notes">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e60b0ef-67dc-4259-b262-c7e5de44971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54de79-deb2-452d-9c5c-6bf68d99f93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c84b82a-38eb-464c-a49e-7a4147553c0c}" ma:internalName="TaxCatchAll" ma:showField="CatchAllData" ma:web="5454de79-deb2-452d-9c5c-6bf68d99f93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3ca00e78-34c4-4adc-bc3a-3f82f4ec98ad" xsi:nil="true"/>
    <Notes xmlns="3ca00e78-34c4-4adc-bc3a-3f82f4ec98ad" xsi:nil="true"/>
    <SharedWithUsers xmlns="5454de79-deb2-452d-9c5c-6bf68d99f938">
      <UserInfo>
        <DisplayName/>
        <AccountId xsi:nil="true"/>
        <AccountType/>
      </UserInfo>
    </SharedWithUsers>
    <TaxCatchAll xmlns="5454de79-deb2-452d-9c5c-6bf68d99f938" xsi:nil="true"/>
    <lcf76f155ced4ddcb4097134ff3c332f xmlns="3ca00e78-34c4-4adc-bc3a-3f82f4ec98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0FF574-1CFE-44BB-92E8-D6F4657F23CB}">
  <ds:schemaRefs>
    <ds:schemaRef ds:uri="http://schemas.microsoft.com/sharepoint/v3/contenttype/forms"/>
  </ds:schemaRefs>
</ds:datastoreItem>
</file>

<file path=customXml/itemProps2.xml><?xml version="1.0" encoding="utf-8"?>
<ds:datastoreItem xmlns:ds="http://schemas.openxmlformats.org/officeDocument/2006/customXml" ds:itemID="{C94A75FA-62EC-444E-BA84-1DE64F363F80}"/>
</file>

<file path=customXml/itemProps3.xml><?xml version="1.0" encoding="utf-8"?>
<ds:datastoreItem xmlns:ds="http://schemas.openxmlformats.org/officeDocument/2006/customXml" ds:itemID="{C6621958-968E-4EDB-8720-B39F5201CF39}"/>
</file>

<file path=docProps/app.xml><?xml version="1.0" encoding="utf-8"?>
<Properties xmlns="http://schemas.openxmlformats.org/officeDocument/2006/extended-properties" xmlns:vt="http://schemas.openxmlformats.org/officeDocument/2006/docPropsVTypes">
  <TotalTime>7</TotalTime>
  <Words>806</Words>
  <Application>Microsoft Macintosh PowerPoint</Application>
  <PresentationFormat>Widescreen</PresentationFormat>
  <Paragraphs>59</Paragraphs>
  <Slides>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Arial</vt:lpstr>
      <vt:lpstr>Calibri</vt:lpstr>
      <vt:lpstr>Calibri Light</vt:lpstr>
      <vt:lpstr>Franklin Gothic Book</vt:lpstr>
      <vt:lpstr>Franklin Gothic Medium</vt:lpstr>
      <vt:lpstr>Source Sans Pro</vt:lpstr>
      <vt:lpstr>Wingdings</vt:lpstr>
      <vt:lpstr>Office Theme</vt:lpstr>
      <vt:lpstr>Card Sort Directions</vt:lpstr>
      <vt:lpstr>Card Sort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 Sort Directions</dc:title>
  <dc:creator>Molly Fife</dc:creator>
  <cp:lastModifiedBy>Ellen Goldstein</cp:lastModifiedBy>
  <cp:revision>1</cp:revision>
  <dcterms:created xsi:type="dcterms:W3CDTF">2024-02-07T14:06:28Z</dcterms:created>
  <dcterms:modified xsi:type="dcterms:W3CDTF">2024-02-28T20:00:07Z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16933000.0000000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0x010100980A96300A09F04F8B1713AB5DA0693F</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